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2"/>
    <p:sldId id="262" r:id="rId3"/>
    <p:sldId id="335" r:id="rId4"/>
    <p:sldId id="277" r:id="rId5"/>
    <p:sldId id="347" r:id="rId6"/>
    <p:sldId id="372" r:id="rId7"/>
    <p:sldId id="373" r:id="rId8"/>
    <p:sldId id="366" r:id="rId9"/>
    <p:sldId id="367" r:id="rId10"/>
    <p:sldId id="346" r:id="rId11"/>
    <p:sldId id="368" r:id="rId12"/>
    <p:sldId id="369" r:id="rId13"/>
    <p:sldId id="370" r:id="rId14"/>
    <p:sldId id="371" r:id="rId15"/>
    <p:sldId id="27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50" autoAdjust="0"/>
  </p:normalViewPr>
  <p:slideViewPr>
    <p:cSldViewPr snapToGrid="0">
      <p:cViewPr varScale="1">
        <p:scale>
          <a:sx n="89" d="100"/>
          <a:sy n="89" d="100"/>
        </p:scale>
        <p:origin x="8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7067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Sijin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5138" y="1902365"/>
            <a:ext cx="1085645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Knowledge-based Review Generation by Coherence Enhanced Text Planning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85999" y="5268595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2021.6.20 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9879794" y="4665843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——SIGIR 2021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DEB5281-0C96-452E-86E8-4A7B1BD09E71}"/>
              </a:ext>
            </a:extLst>
          </p:cNvPr>
          <p:cNvSpPr/>
          <p:nvPr/>
        </p:nvSpPr>
        <p:spPr>
          <a:xfrm>
            <a:off x="1124174" y="3515704"/>
            <a:ext cx="92219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Junyi</a:t>
            </a:r>
            <a:r>
              <a:rPr lang="en-US" altLang="zh-CN" dirty="0"/>
              <a:t> Li</a:t>
            </a:r>
            <a:r>
              <a:rPr lang="en-US" altLang="zh-CN" baseline="30000" dirty="0"/>
              <a:t>1,2</a:t>
            </a:r>
            <a:r>
              <a:rPr lang="en-US" altLang="zh-CN" dirty="0"/>
              <a:t>, Wayne Xin Zhao</a:t>
            </a:r>
            <a:r>
              <a:rPr lang="en-US" altLang="zh-CN" baseline="30000" dirty="0"/>
              <a:t>1,2∗</a:t>
            </a:r>
            <a:r>
              <a:rPr lang="en-US" altLang="zh-CN" dirty="0"/>
              <a:t>, </a:t>
            </a:r>
            <a:r>
              <a:rPr lang="en-US" altLang="zh-CN" dirty="0" err="1"/>
              <a:t>Zhicheng</a:t>
            </a:r>
            <a:r>
              <a:rPr lang="en-US" altLang="zh-CN" dirty="0"/>
              <a:t> Wei</a:t>
            </a:r>
            <a:r>
              <a:rPr lang="en-US" altLang="zh-CN" baseline="30000" dirty="0"/>
              <a:t>3</a:t>
            </a:r>
            <a:r>
              <a:rPr lang="en-US" altLang="zh-CN" dirty="0"/>
              <a:t>, Nicholas Jing Yuan</a:t>
            </a:r>
            <a:r>
              <a:rPr lang="en-US" altLang="zh-CN" baseline="30000" dirty="0"/>
              <a:t>3</a:t>
            </a:r>
            <a:r>
              <a:rPr lang="en-US" altLang="zh-CN" dirty="0"/>
              <a:t>and Ji-Rong Wen</a:t>
            </a:r>
            <a:r>
              <a:rPr lang="en-US" altLang="zh-CN" baseline="30000" dirty="0"/>
              <a:t>1,2</a:t>
            </a:r>
          </a:p>
          <a:p>
            <a:pPr algn="ctr"/>
            <a:r>
              <a:rPr lang="en-US" altLang="zh-CN" sz="1400" baseline="30000" dirty="0"/>
              <a:t>1</a:t>
            </a:r>
            <a:r>
              <a:rPr lang="en-US" altLang="zh-CN" sz="1400" dirty="0"/>
              <a:t>Gaoling School of Artificial Intelligence, Renmin University of China</a:t>
            </a:r>
          </a:p>
          <a:p>
            <a:pPr algn="ctr"/>
            <a:r>
              <a:rPr lang="en-US" altLang="zh-CN" sz="1400" baseline="30000" dirty="0"/>
              <a:t>2</a:t>
            </a:r>
            <a:r>
              <a:rPr lang="en-US" altLang="zh-CN" sz="1400" dirty="0"/>
              <a:t>Beijing Key Laboratory of Big Data Management and Analysis Methods</a:t>
            </a:r>
          </a:p>
          <a:p>
            <a:pPr algn="ctr"/>
            <a:r>
              <a:rPr lang="en-US" altLang="zh-CN" sz="1400" baseline="30000" dirty="0"/>
              <a:t>3</a:t>
            </a:r>
            <a:r>
              <a:rPr lang="en-US" altLang="zh-CN" sz="1400" dirty="0"/>
              <a:t>Huawei Cloud</a:t>
            </a:r>
          </a:p>
          <a:p>
            <a:pPr algn="ctr"/>
            <a:r>
              <a:rPr lang="en-US" altLang="zh-CN" sz="1400" dirty="0"/>
              <a:t>{</a:t>
            </a:r>
            <a:r>
              <a:rPr lang="en-US" altLang="zh-CN" sz="1400" dirty="0" err="1"/>
              <a:t>lijunyi,jrwen</a:t>
            </a:r>
            <a:r>
              <a:rPr lang="en-US" altLang="zh-CN" sz="1400" dirty="0"/>
              <a:t>}@ruc.edu.cn, {</a:t>
            </a:r>
            <a:r>
              <a:rPr lang="en-US" altLang="zh-CN" sz="1400" dirty="0" err="1"/>
              <a:t>batmanfly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nicholas.jing.yuan</a:t>
            </a:r>
            <a:r>
              <a:rPr lang="en-US" altLang="zh-CN" sz="1400" dirty="0"/>
              <a:t>}@gmail.com, weizhicheng1@huawei.com</a:t>
            </a:r>
            <a:endParaRPr lang="zh-CN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1FC5CC-ED3D-41F0-800C-045EAC95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462458"/>
            <a:ext cx="6825474" cy="35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1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1FB2EC-E963-478E-839B-54AA24182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759"/>
          <a:stretch/>
        </p:blipFill>
        <p:spPr>
          <a:xfrm>
            <a:off x="0" y="1455412"/>
            <a:ext cx="7748823" cy="565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892906-EB8E-4D22-A834-8CF4FDA14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5" t="71596" r="12140" b="-391"/>
          <a:stretch/>
        </p:blipFill>
        <p:spPr>
          <a:xfrm>
            <a:off x="6096000" y="3276599"/>
            <a:ext cx="5816601" cy="19748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6EC4D8-1394-4203-ABED-0F481E80B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8" t="8704" r="12315" b="27408"/>
          <a:stretch/>
        </p:blipFill>
        <p:spPr>
          <a:xfrm>
            <a:off x="82550" y="2317750"/>
            <a:ext cx="5924550" cy="4381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1157D1-E4B9-4F8E-A7B9-8F9B9DD28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8" t="8704" r="12315" b="82129"/>
          <a:stretch/>
        </p:blipFill>
        <p:spPr>
          <a:xfrm>
            <a:off x="5988051" y="2705100"/>
            <a:ext cx="59245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345E62-9BCF-43A3-B3F6-53E05493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66" y="2211484"/>
            <a:ext cx="5239076" cy="31165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BA2FBC-369F-44AE-BF0F-BB27FC83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2608541"/>
            <a:ext cx="6160080" cy="26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9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563AD8-AC2F-48EA-ABEC-187C1EA7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278" y="1412552"/>
            <a:ext cx="7649643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A43C7C-8896-4B5A-9673-8BE8A80EB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677736"/>
            <a:ext cx="9105900" cy="49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"/>
            <a:ext cx="12204000" cy="973275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2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76737" y="101916"/>
              <a:ext cx="3310304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81244" y="39420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424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4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4" y="3648155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3" y="4496245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32C55EA-48F5-4564-B174-995463BC2C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" y="2162228"/>
            <a:ext cx="3827145" cy="23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7A219D-4F74-4C5E-B05C-AD39C850B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" y="2238266"/>
            <a:ext cx="5516763" cy="357833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0D9CEC3-737D-496C-AC1D-02BA915A9546}"/>
              </a:ext>
            </a:extLst>
          </p:cNvPr>
          <p:cNvSpPr txBox="1"/>
          <p:nvPr/>
        </p:nvSpPr>
        <p:spPr>
          <a:xfrm>
            <a:off x="6140645" y="3951851"/>
            <a:ext cx="5816600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These approaches typically lack overall consideration to select and arrange the incorporated KG data, which is like</a:t>
            </a:r>
            <a:r>
              <a:rPr lang="en-US" altLang="zh-CN" dirty="0"/>
              <a:t>a</a:t>
            </a:r>
            <a:r>
              <a:rPr lang="zh-CN" altLang="en-US" dirty="0"/>
              <a:t>ly to cause the issue of </a:t>
            </a:r>
            <a:r>
              <a:rPr lang="zh-CN" altLang="en-US" dirty="0">
                <a:solidFill>
                  <a:srgbClr val="FF0000"/>
                </a:solidFill>
              </a:rPr>
              <a:t>text incoherence</a:t>
            </a:r>
            <a:r>
              <a:rPr lang="en-US" altLang="zh-CN" dirty="0"/>
              <a:t>, </a:t>
            </a:r>
            <a:r>
              <a:rPr lang="zh-CN" altLang="en-US" dirty="0"/>
              <a:t>such as content discontinuity and logic confusion.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F8EFBC-527B-4DD8-9339-4E53D9CC88BD}"/>
              </a:ext>
            </a:extLst>
          </p:cNvPr>
          <p:cNvSpPr txBox="1"/>
          <p:nvPr/>
        </p:nvSpPr>
        <p:spPr>
          <a:xfrm>
            <a:off x="6140645" y="2576031"/>
            <a:ext cx="5816600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Review generation </a:t>
            </a:r>
            <a:r>
              <a:rPr lang="zh-CN" altLang="en-US" dirty="0"/>
              <a:t>aims to automatically </a:t>
            </a:r>
            <a:r>
              <a:rPr lang="zh-CN" altLang="en-US" dirty="0">
                <a:solidFill>
                  <a:srgbClr val="FF0000"/>
                </a:solidFill>
              </a:rPr>
              <a:t>produce review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text </a:t>
            </a:r>
            <a:r>
              <a:rPr lang="zh-CN" altLang="en-US" dirty="0"/>
              <a:t>conditioned on some necessary </a:t>
            </a:r>
            <a:r>
              <a:rPr lang="zh-CN" altLang="en-US" dirty="0">
                <a:solidFill>
                  <a:srgbClr val="FF0000"/>
                </a:solidFill>
              </a:rPr>
              <a:t>context inputs </a:t>
            </a:r>
            <a:r>
              <a:rPr lang="zh-CN" altLang="en-US" dirty="0"/>
              <a:t>(e.g., users, items and ratings)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EFEE5F-47ED-4D68-B092-FA958E5F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693"/>
            <a:ext cx="12192000" cy="4621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5CAECE-028B-4E75-B919-52BA40EEA82C}"/>
              </a:ext>
            </a:extLst>
          </p:cNvPr>
          <p:cNvSpPr txBox="1"/>
          <p:nvPr/>
        </p:nvSpPr>
        <p:spPr>
          <a:xfrm>
            <a:off x="7574729" y="1705990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Basic Notations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4C23626-A8C6-42B2-AA4E-27CF3910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332" y="2370462"/>
            <a:ext cx="4453875" cy="3905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DD8C08-07A0-462D-9623-609D80F2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037" y="2482380"/>
            <a:ext cx="3011897" cy="259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A9C2F8C-4C0D-4571-B180-34C0F51E4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171" y="3056182"/>
            <a:ext cx="6026097" cy="3135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6842CB9-0DEB-4CC8-B202-C587EB4ADD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12" t="8209" r="44764" b="23020"/>
          <a:stretch/>
        </p:blipFill>
        <p:spPr>
          <a:xfrm>
            <a:off x="610732" y="1890656"/>
            <a:ext cx="2861535" cy="33412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C9CDE06-03FA-494E-AB90-CDF779CD9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566" y="3598518"/>
            <a:ext cx="1470469" cy="3507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02A1FBA-034E-45DD-90F9-12416471C5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86" t="15780" r="10009" b="-14911"/>
          <a:stretch/>
        </p:blipFill>
        <p:spPr>
          <a:xfrm>
            <a:off x="5662747" y="3646498"/>
            <a:ext cx="2077380" cy="31353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66204F-E9B0-488C-9CD7-11553B5869A9}"/>
              </a:ext>
            </a:extLst>
          </p:cNvPr>
          <p:cNvSpPr txBox="1"/>
          <p:nvPr/>
        </p:nvSpPr>
        <p:spPr>
          <a:xfrm>
            <a:off x="4936416" y="4178076"/>
            <a:ext cx="6860688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We add </a:t>
            </a:r>
            <a:r>
              <a:rPr lang="zh-CN" altLang="en-US" sz="1600" dirty="0">
                <a:solidFill>
                  <a:srgbClr val="FF0000"/>
                </a:solidFill>
              </a:rPr>
              <a:t>user-item links </a:t>
            </a:r>
            <a:r>
              <a:rPr lang="zh-CN" altLang="en-US" sz="1600" dirty="0"/>
              <a:t>according to their interactions and </a:t>
            </a:r>
            <a:r>
              <a:rPr lang="zh-CN" altLang="en-US" sz="1600" dirty="0">
                <a:solidFill>
                  <a:srgbClr val="FF0000"/>
                </a:solidFill>
              </a:rPr>
              <a:t>entity-keyword links</a:t>
            </a:r>
            <a:r>
              <a:rPr lang="zh-CN" altLang="en-US" sz="1600" dirty="0"/>
              <a:t> if they frequently co-occur in review sentences</a:t>
            </a:r>
            <a:r>
              <a:rPr lang="en-US" altLang="zh-CN" sz="1600" dirty="0"/>
              <a:t>. </a:t>
            </a:r>
            <a:endParaRPr lang="zh-CN" altLang="en-US" sz="16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98EE24A-03BA-48F7-AB6D-87C4FD0FDD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90" b="371"/>
          <a:stretch/>
        </p:blipFill>
        <p:spPr>
          <a:xfrm>
            <a:off x="5374665" y="5204085"/>
            <a:ext cx="1999704" cy="25855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7CC39D7-C920-4F24-B017-8388B0836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6551" y="5200367"/>
            <a:ext cx="3019312" cy="2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5CAECE-028B-4E75-B919-52BA40EEA82C}"/>
              </a:ext>
            </a:extLst>
          </p:cNvPr>
          <p:cNvSpPr txBox="1"/>
          <p:nvPr/>
        </p:nvSpPr>
        <p:spPr>
          <a:xfrm>
            <a:off x="6701437" y="1705990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HKG Embedding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6842CB9-0DEB-4CC8-B202-C587EB4AD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2" t="8209" r="44764" b="23020"/>
          <a:stretch/>
        </p:blipFill>
        <p:spPr>
          <a:xfrm>
            <a:off x="610732" y="1890656"/>
            <a:ext cx="2861535" cy="33412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1E7F35-A5F9-4011-98E1-B9ABA7C5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53" y="2470566"/>
            <a:ext cx="3854060" cy="4203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AE0324-0C0B-4F95-B407-2917AAB29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050" y="2945913"/>
            <a:ext cx="5261169" cy="13101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ADBCA0-F351-47AD-B597-84534F789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122" y="4351211"/>
            <a:ext cx="3658122" cy="7044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09731DC-E672-45A9-97FA-3E24B3EE9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948506"/>
            <a:ext cx="4326973" cy="6054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BB92A34-2B22-4833-A727-DCCF4C4FD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082" y="5162321"/>
            <a:ext cx="4243373" cy="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5E1637E-CD73-4C6D-B798-EAC906D9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97" y="5028022"/>
            <a:ext cx="5563613" cy="7380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2187EB-A06C-4E81-A77B-E6BE05EEB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74" r="44818" b="22768"/>
          <a:stretch/>
        </p:blipFill>
        <p:spPr>
          <a:xfrm>
            <a:off x="465266" y="1315773"/>
            <a:ext cx="5666497" cy="26683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A8D2F2B-371E-4B83-9F83-DD9889BC3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82" t="1225" r="706" b="58967"/>
          <a:stretch/>
        </p:blipFill>
        <p:spPr>
          <a:xfrm>
            <a:off x="718908" y="4283572"/>
            <a:ext cx="5277767" cy="1805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EE35885-8792-4359-983E-E4978E3B3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222" y="976907"/>
            <a:ext cx="4739899" cy="32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52286A-F762-4B0F-9F34-FF8B2577D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4"/>
          <a:stretch/>
        </p:blipFill>
        <p:spPr>
          <a:xfrm>
            <a:off x="7631406" y="1608337"/>
            <a:ext cx="1873850" cy="2830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2187EB-A06C-4E81-A77B-E6BE05EEB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74" r="44818" b="22768"/>
          <a:stretch/>
        </p:blipFill>
        <p:spPr>
          <a:xfrm>
            <a:off x="465266" y="1315773"/>
            <a:ext cx="5666497" cy="26683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A8D2F2B-371E-4B83-9F83-DD9889BC3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82" t="1225" r="706" b="58967"/>
          <a:stretch/>
        </p:blipFill>
        <p:spPr>
          <a:xfrm>
            <a:off x="718908" y="4283572"/>
            <a:ext cx="5277767" cy="18052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2624BA1-EAFE-4A08-A181-51E193F09A94}"/>
              </a:ext>
            </a:extLst>
          </p:cNvPr>
          <p:cNvSpPr txBox="1"/>
          <p:nvPr/>
        </p:nvSpPr>
        <p:spPr>
          <a:xfrm>
            <a:off x="7235862" y="2087887"/>
            <a:ext cx="6145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Subgraph-level Attention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26E4AF4-3A7F-451B-8E5B-CC1F9C07B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50"/>
          <a:stretch/>
        </p:blipFill>
        <p:spPr>
          <a:xfrm>
            <a:off x="7481942" y="2622943"/>
            <a:ext cx="4046629" cy="58256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8D23B90-2AA8-4378-81FC-A529A8E5B874}"/>
              </a:ext>
            </a:extLst>
          </p:cNvPr>
          <p:cNvSpPr txBox="1"/>
          <p:nvPr/>
        </p:nvSpPr>
        <p:spPr>
          <a:xfrm>
            <a:off x="7282927" y="3299873"/>
            <a:ext cx="6691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Node-level Attention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7CB61B3-D75B-4CE5-B36F-7351E769A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942" y="3724720"/>
            <a:ext cx="4360209" cy="55885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2E6CB4-F756-4887-B97F-19B8649E6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728" y="4929776"/>
            <a:ext cx="4451755" cy="63977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3435235-AED7-4F94-A493-A37C33AB20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19"/>
          <a:stretch/>
        </p:blipFill>
        <p:spPr>
          <a:xfrm>
            <a:off x="9044260" y="4715407"/>
            <a:ext cx="2505505" cy="214369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43DF70E6-3850-46E1-B61E-B417892AF184}"/>
              </a:ext>
            </a:extLst>
          </p:cNvPr>
          <p:cNvSpPr txBox="1"/>
          <p:nvPr/>
        </p:nvSpPr>
        <p:spPr>
          <a:xfrm>
            <a:off x="7235862" y="956088"/>
            <a:ext cx="701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Subgraph Encoder</a:t>
            </a:r>
          </a:p>
        </p:txBody>
      </p:sp>
    </p:spTree>
    <p:extLst>
      <p:ext uri="{BB962C8B-B14F-4D97-AF65-F5344CB8AC3E}">
        <p14:creationId xmlns:p14="http://schemas.microsoft.com/office/powerpoint/2010/main" val="337467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5FC3A8-4E40-46B8-AAB7-1D14FF68D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67" t="-403" r="868" b="22302"/>
          <a:stretch/>
        </p:blipFill>
        <p:spPr>
          <a:xfrm>
            <a:off x="268941" y="1807285"/>
            <a:ext cx="5335792" cy="36091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558609-E42C-4468-856E-D882474C3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932" y="2421866"/>
            <a:ext cx="5699767" cy="4225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0E9351-B18B-4B16-84CB-6B2D41650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403" y="3104134"/>
            <a:ext cx="5183909" cy="7686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1030C34-3AD6-423E-91E4-3EE63F3B244C}"/>
              </a:ext>
            </a:extLst>
          </p:cNvPr>
          <p:cNvSpPr txBox="1"/>
          <p:nvPr/>
        </p:nvSpPr>
        <p:spPr>
          <a:xfrm>
            <a:off x="7187453" y="1576899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Sentence Realization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4D89A3C-58AE-411A-B210-D71DB4795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72674"/>
            <a:ext cx="5130461" cy="6101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D74533-D2E9-4D25-A3C2-FBB98F7C2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136" y="4944044"/>
            <a:ext cx="4460678" cy="4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44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4697</TotalTime>
  <Words>243</Words>
  <Application>Microsoft Office PowerPoint</Application>
  <PresentationFormat>宽屏</PresentationFormat>
  <Paragraphs>45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PowerPoint 演示文稿</vt:lpstr>
      <vt:lpstr>PowerPoint 演示文稿</vt:lpstr>
      <vt:lpstr>PowerPoint 演示文稿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刘 思进</cp:lastModifiedBy>
  <cp:revision>1421</cp:revision>
  <dcterms:created xsi:type="dcterms:W3CDTF">2017-04-22T07:59:00Z</dcterms:created>
  <dcterms:modified xsi:type="dcterms:W3CDTF">2021-06-20T07:40:20Z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